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textures.com" TargetMode="External"/><Relationship Id="rId3" Type="http://schemas.openxmlformats.org/officeDocument/2006/relationships/hyperlink" Target="http://www.turbosquid.com" TargetMode="External"/><Relationship Id="rId4" Type="http://schemas.openxmlformats.org/officeDocument/2006/relationships/hyperlink" Target="http://www.cgtrader.com" TargetMode="External"/><Relationship Id="rId9" Type="http://schemas.openxmlformats.org/officeDocument/2006/relationships/hyperlink" Target="http://computer-graphics.se/TSBK07/" TargetMode="External"/><Relationship Id="rId5" Type="http://schemas.openxmlformats.org/officeDocument/2006/relationships/hyperlink" Target="http://www.free3d.com" TargetMode="External"/><Relationship Id="rId6" Type="http://schemas.openxmlformats.org/officeDocument/2006/relationships/hyperlink" Target="http://www.freesound.org" TargetMode="External"/><Relationship Id="rId7" Type="http://schemas.openxmlformats.org/officeDocument/2006/relationships/hyperlink" Target="http://www.github.com/joewing/maze" TargetMode="External"/><Relationship Id="rId8" Type="http://schemas.openxmlformats.org/officeDocument/2006/relationships/hyperlink" Target="http://www.en.wikipedia.org/wiki/Bresenham%27s_line_algorithm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Welcome</a:t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Level Generation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Maze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Depth-First algorithm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Found online : start with full grid, go randomly in a direction, if only walls -&gt; dig inside it by 2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 point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 want to fInd the furthest cell from the start to maximize the time to solve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Recursive flood, keep track of the current depth. Not the most optimal but since small maze not a problem.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Cell with the max depth is the furthest away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</a:t>
            </a:r>
            <a:r>
              <a:rPr lang="en" sz="1400"/>
              <a:t> Door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Solve using depth-first algorithm, save the path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While there are some cells we haven’t explored, explore it. If stuck, go back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CLICK </a:t>
            </a:r>
            <a:r>
              <a:rPr lang="en" sz="1400"/>
              <a:t>We can count the length of solved path, then go though it again to find the middle cell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Door switch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Flood from the cell before the door, until furthest point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Sometimes, the furthest is the start cell. In this case, regenerate new maze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Score objects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CLICK </a:t>
            </a:r>
            <a:r>
              <a:rPr lang="en" sz="1400"/>
              <a:t>Random position in maze, repeat while not in an emtpy cell and not in a dead-end. Do it 3 times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 GAME DEMO, generate multiples mazes with ‘p’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Lightning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Ambient, Diffuse and Specular lightning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we did in the labs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Phong Shading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Compute value for all points, not only vertices.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Attenuation 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With this, it makes everything darker, so that we don’t see a bright wall at the other end of the maze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Value that decrease with the distance </a:t>
            </a:r>
            <a:r>
              <a:rPr lang="en" sz="1400"/>
              <a:t>multiplied</a:t>
            </a:r>
            <a:r>
              <a:rPr lang="en" sz="1400"/>
              <a:t> with light value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Spotlight effect for moving light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Give the round effect to simulate a flashlight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Check angle between camera orientation and pixel to camera. If above threshold, attenuate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Normal mapping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Each texture has albedo and normal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Texture file contains normal vector values for each pixel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this instead of interpolated normal vector value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 GAME DEMO, Disable normal with ‘n’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Conclusion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Takes long time to start with OpenGL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Easier to add elements afterwards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Libraries are really useful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Simple drawing optimization easily implemented, more precise one takes more time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to think about source code organization from the beginning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Hard to find good models / texture pairs compatible with loadtga/loadmodel, should have spend more time trying to fix this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CLICK</a:t>
            </a:r>
            <a:endParaRPr b="1" sz="1400"/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Very fun project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Ressources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Textures : </a:t>
            </a:r>
            <a:r>
              <a:rPr lang="en" sz="1400" u="sng">
                <a:solidFill>
                  <a:schemeClr val="hlink"/>
                </a:solidFill>
                <a:hlinkClick r:id="rId2"/>
              </a:rPr>
              <a:t>www.textures.com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www.turbosquid.com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www.cgtrader.com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www.free3d.com</a:t>
            </a:r>
            <a:r>
              <a:rPr lang="en" sz="1400"/>
              <a:t>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Sounds 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www.freesound.org</a:t>
            </a:r>
            <a:r>
              <a:rPr lang="en" sz="1400"/>
              <a:t>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 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www.github.com/joewing/maze</a:t>
            </a:r>
            <a:r>
              <a:rPr lang="en" sz="1400">
                <a:solidFill>
                  <a:srgbClr val="FFFFFF"/>
                </a:solidFill>
              </a:rPr>
              <a:t> </a:t>
            </a:r>
            <a:r>
              <a:rPr lang="en" sz="1400"/>
              <a:t>(maze generator),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www.en.wikipedia.org/wiki/Bresenham%27s_line_algorithm</a:t>
            </a:r>
            <a:r>
              <a:rPr lang="en" sz="1400">
                <a:solidFill>
                  <a:srgbClr val="C678DD"/>
                </a:solidFill>
              </a:rPr>
              <a:t> </a:t>
            </a:r>
            <a:r>
              <a:rPr lang="en" sz="1400"/>
              <a:t>(line drawing for frustum culling)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Libraries :</a:t>
            </a:r>
            <a:r>
              <a:rPr lang="en" sz="1400">
                <a:solidFill>
                  <a:srgbClr val="FFFFFF"/>
                </a:solidFill>
              </a:rPr>
              <a:t> </a:t>
            </a:r>
            <a:r>
              <a:rPr lang="en" sz="1400" u="sng">
                <a:solidFill>
                  <a:schemeClr val="accent5"/>
                </a:solidFill>
                <a:hlinkClick r:id="rId9"/>
              </a:rPr>
              <a:t>http://computer-graphics.se/TSBK07/</a:t>
            </a:r>
            <a:r>
              <a:rPr lang="en" sz="1400">
                <a:solidFill>
                  <a:srgbClr val="C678DD"/>
                </a:solidFill>
              </a:rPr>
              <a:t> </a:t>
            </a:r>
            <a:r>
              <a:rPr lang="en" sz="1400"/>
              <a:t>(CallMeAL, simplefont)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Polygons Feel No Pain, Ignemar Ragnemalm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Loïs - End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you for your attention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Presentation Plan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What is it ?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What was implemented ?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Gameplay Demo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Technicals details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Conclusion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Sources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Questions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What is it ?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person 3D Maze game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</a:t>
            </a:r>
            <a:r>
              <a:rPr lang="en" sz="1400"/>
              <a:t> You have to find the Holy Grail and bring it back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path to the Holy Grail is blocked by multiple doors, you have to find a way to open them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</a:t>
            </a:r>
            <a:r>
              <a:rPr lang="en" sz="1400"/>
              <a:t> You can improve your score by finding the hidden chests.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What was implemented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Skybox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Textured objects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Collision with walls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Ability to interact with some objects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Lightning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Score objects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Dynamic maze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Multi-level management with maze generator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Special graphics for the goal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interface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Sound effects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Drawing optimisation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Gameplay Demo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Ctrl + Alt + Right arrow to move to the game 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“Make” to run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Grab score object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 close door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 to the key, show that one door opens but the other one closes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Grab Holy grail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 back to start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 level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Mention sound effect and UI</a:t>
            </a:r>
            <a:endParaRPr b="1"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CTrl + Alt + Left to go back to presentation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Technical details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Collisions detection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Player with wall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Holy grail with wall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Particles system	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Drawing optimisation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Variant of frustum culling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Flood algorithm inside the maze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Lightning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Attenuation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Spotlight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Normal mapping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Level generation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Felix - Collision Detection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Happens during the camera update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each side of a cell, if there is a wall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Check the distance to the wall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smaller than threshold, restore the previous value of the coordinate too close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each corner of a cell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Check to distance to 2 walls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smaller than threshold, find the correct coordinate to restore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Same algorithm applied to the Holy Grail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 GAME DEMO, try to collide player and cup with walls, DON’T end level</a:t>
            </a:r>
            <a:endParaRPr b="1"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Particle System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Special graphics for the goal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1000 particles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Could probably add more, but this is the best looking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Creation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Each one has original position, speed and angle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Appears under the ground, each at a different depth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That way we can spawn them all at the same time but still have them shown at a different time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Of course not drawn if under ground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Simulation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under the ground, simply move up without gravity -&gt; Don’t move horizontaly so they still appear in the center of the cell, no </a:t>
            </a:r>
            <a:r>
              <a:rPr lang="en" sz="1400"/>
              <a:t>gravity</a:t>
            </a:r>
            <a:r>
              <a:rPr lang="en" sz="1400"/>
              <a:t> to keep momentum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Once above the ground : 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Decrease vertical speed to simulate gravity (by a constant)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Add speed to each particle’s position + random noise -&gt; make it look more natural if randomness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When close to the ground, decrease vertical speed -&gt; when it touches to ground, it look like the particle stop falling, stay on the ground for a while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When under the ground again, reset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 GAME DEMO, show “bouncing” on the floor, end level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Loïs - Drawing optimisation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Frustum culling on a 2D grid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Draw on whiteboard</a:t>
            </a:r>
            <a:endParaRPr b="1"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Find Triangle corners : move forward then at 90° on the left and right by the same distance. Will create a cone at 90°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Bresenham’s line drawing algorithm </a:t>
            </a:r>
            <a:endParaRPr sz="1400">
              <a:solidFill>
                <a:srgbClr val="D8DEE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FIll using flood, recursive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CLICK </a:t>
            </a:r>
            <a:r>
              <a:rPr lang="en" sz="1400"/>
              <a:t>Check accessible cells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Draw on whiteboard</a:t>
            </a:r>
            <a:endParaRPr b="1"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Flood inside the maze up to a max distance, stop on walls and doors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flood by one cell backward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Never flood in a direction opposite to a previously taken direction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 GAME DEMO : ‘v’ in terminal to change output, ‘q’ in game 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textures.com" TargetMode="External"/><Relationship Id="rId4" Type="http://schemas.openxmlformats.org/officeDocument/2006/relationships/hyperlink" Target="http://www.turbosquid.com" TargetMode="External"/><Relationship Id="rId11" Type="http://schemas.openxmlformats.org/officeDocument/2006/relationships/hyperlink" Target="http://computer-graphics.se/TSBK07/" TargetMode="External"/><Relationship Id="rId10" Type="http://schemas.openxmlformats.org/officeDocument/2006/relationships/hyperlink" Target="http://www.en.wikipedia.org/wiki/Bresenham%27s_line_algorithm" TargetMode="External"/><Relationship Id="rId9" Type="http://schemas.openxmlformats.org/officeDocument/2006/relationships/hyperlink" Target="http://www.github.com/joewing/maze" TargetMode="External"/><Relationship Id="rId5" Type="http://schemas.openxmlformats.org/officeDocument/2006/relationships/hyperlink" Target="http://www.cgtrader.com" TargetMode="External"/><Relationship Id="rId6" Type="http://schemas.openxmlformats.org/officeDocument/2006/relationships/hyperlink" Target="http://www.free3d.com" TargetMode="External"/><Relationship Id="rId7" Type="http://schemas.openxmlformats.org/officeDocument/2006/relationships/hyperlink" Target="http://www.freesound.org" TargetMode="External"/><Relationship Id="rId8" Type="http://schemas.openxmlformats.org/officeDocument/2006/relationships/hyperlink" Target="http://www.github.com/joewing/maz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TSBK07 Project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 for the Holy Grail</a:t>
            </a: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2550900" y="3626725"/>
            <a:ext cx="4042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Loïs Bilat and Felix Eklöf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231175" y="3295075"/>
            <a:ext cx="8520600" cy="14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Door switch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Flood from the cell before the door, until furthest point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furthest is the start cell, regenerate new maze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700" y="462650"/>
            <a:ext cx="2430600" cy="42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generation</a:t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472450" y="2640200"/>
            <a:ext cx="130200" cy="189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600826" y="822402"/>
            <a:ext cx="1968625" cy="3498700"/>
          </a:xfrm>
          <a:custGeom>
            <a:pathLst>
              <a:path extrusionOk="0" h="139948" w="78745">
                <a:moveTo>
                  <a:pt x="2368" y="753"/>
                </a:moveTo>
                <a:cubicBezTo>
                  <a:pt x="3327" y="789"/>
                  <a:pt x="7058" y="-1095"/>
                  <a:pt x="8124" y="966"/>
                </a:cubicBezTo>
                <a:cubicBezTo>
                  <a:pt x="9190" y="3027"/>
                  <a:pt x="9546" y="10844"/>
                  <a:pt x="8764" y="13118"/>
                </a:cubicBezTo>
                <a:cubicBezTo>
                  <a:pt x="7982" y="15392"/>
                  <a:pt x="4394" y="11270"/>
                  <a:pt x="3434" y="14610"/>
                </a:cubicBezTo>
                <a:cubicBezTo>
                  <a:pt x="2475" y="17950"/>
                  <a:pt x="520" y="28965"/>
                  <a:pt x="3007" y="33158"/>
                </a:cubicBezTo>
                <a:cubicBezTo>
                  <a:pt x="5494" y="37351"/>
                  <a:pt x="15871" y="30600"/>
                  <a:pt x="18358" y="39768"/>
                </a:cubicBezTo>
                <a:cubicBezTo>
                  <a:pt x="20846" y="48936"/>
                  <a:pt x="19353" y="79281"/>
                  <a:pt x="17932" y="88164"/>
                </a:cubicBezTo>
                <a:cubicBezTo>
                  <a:pt x="16511" y="97047"/>
                  <a:pt x="11287" y="89941"/>
                  <a:pt x="9830" y="93068"/>
                </a:cubicBezTo>
                <a:cubicBezTo>
                  <a:pt x="8373" y="96195"/>
                  <a:pt x="10683" y="104511"/>
                  <a:pt x="9190" y="106927"/>
                </a:cubicBezTo>
                <a:cubicBezTo>
                  <a:pt x="7698" y="109344"/>
                  <a:pt x="2012" y="104902"/>
                  <a:pt x="875" y="107567"/>
                </a:cubicBezTo>
                <a:cubicBezTo>
                  <a:pt x="-262" y="110232"/>
                  <a:pt x="-759" y="120251"/>
                  <a:pt x="2368" y="122916"/>
                </a:cubicBezTo>
                <a:cubicBezTo>
                  <a:pt x="5495" y="125581"/>
                  <a:pt x="16865" y="125759"/>
                  <a:pt x="19637" y="123556"/>
                </a:cubicBezTo>
                <a:cubicBezTo>
                  <a:pt x="22409" y="121353"/>
                  <a:pt x="17932" y="112115"/>
                  <a:pt x="18998" y="109699"/>
                </a:cubicBezTo>
                <a:cubicBezTo>
                  <a:pt x="20064" y="107283"/>
                  <a:pt x="24505" y="111866"/>
                  <a:pt x="26033" y="109059"/>
                </a:cubicBezTo>
                <a:cubicBezTo>
                  <a:pt x="27561" y="106252"/>
                  <a:pt x="26673" y="95450"/>
                  <a:pt x="28165" y="92856"/>
                </a:cubicBezTo>
                <a:cubicBezTo>
                  <a:pt x="29658" y="90262"/>
                  <a:pt x="33673" y="95840"/>
                  <a:pt x="34988" y="93495"/>
                </a:cubicBezTo>
                <a:cubicBezTo>
                  <a:pt x="36303" y="91150"/>
                  <a:pt x="34633" y="81166"/>
                  <a:pt x="36054" y="78785"/>
                </a:cubicBezTo>
                <a:cubicBezTo>
                  <a:pt x="37475" y="76404"/>
                  <a:pt x="42130" y="76724"/>
                  <a:pt x="43516" y="79211"/>
                </a:cubicBezTo>
                <a:cubicBezTo>
                  <a:pt x="44902" y="81698"/>
                  <a:pt x="42948" y="91222"/>
                  <a:pt x="44369" y="93709"/>
                </a:cubicBezTo>
                <a:cubicBezTo>
                  <a:pt x="45790" y="96196"/>
                  <a:pt x="50516" y="91790"/>
                  <a:pt x="52044" y="94135"/>
                </a:cubicBezTo>
                <a:cubicBezTo>
                  <a:pt x="53572" y="96480"/>
                  <a:pt x="49485" y="105115"/>
                  <a:pt x="53536" y="107780"/>
                </a:cubicBezTo>
                <a:cubicBezTo>
                  <a:pt x="57587" y="110445"/>
                  <a:pt x="72547" y="107496"/>
                  <a:pt x="76349" y="110125"/>
                </a:cubicBezTo>
                <a:cubicBezTo>
                  <a:pt x="80151" y="112755"/>
                  <a:pt x="78872" y="121141"/>
                  <a:pt x="76349" y="123557"/>
                </a:cubicBezTo>
                <a:cubicBezTo>
                  <a:pt x="73826" y="125973"/>
                  <a:pt x="63735" y="122100"/>
                  <a:pt x="61212" y="124623"/>
                </a:cubicBezTo>
                <a:cubicBezTo>
                  <a:pt x="58689" y="127146"/>
                  <a:pt x="58405" y="136242"/>
                  <a:pt x="61212" y="138694"/>
                </a:cubicBezTo>
                <a:cubicBezTo>
                  <a:pt x="64019" y="141146"/>
                  <a:pt x="75248" y="139227"/>
                  <a:pt x="78055" y="13933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/>
          <p:nvPr/>
        </p:nvSpPr>
        <p:spPr>
          <a:xfrm>
            <a:off x="7640550" y="1094175"/>
            <a:ext cx="130200" cy="189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595925" y="2250200"/>
            <a:ext cx="130200" cy="189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669292" y="805479"/>
            <a:ext cx="1897600" cy="3070675"/>
          </a:xfrm>
          <a:custGeom>
            <a:pathLst>
              <a:path extrusionOk="0" h="122827" w="75904">
                <a:moveTo>
                  <a:pt x="15930" y="110806"/>
                </a:moveTo>
                <a:cubicBezTo>
                  <a:pt x="15806" y="112553"/>
                  <a:pt x="17569" y="119509"/>
                  <a:pt x="15188" y="121286"/>
                </a:cubicBezTo>
                <a:cubicBezTo>
                  <a:pt x="12807" y="123063"/>
                  <a:pt x="4010" y="123533"/>
                  <a:pt x="1646" y="121466"/>
                </a:cubicBezTo>
                <a:cubicBezTo>
                  <a:pt x="-718" y="119400"/>
                  <a:pt x="-167" y="111055"/>
                  <a:pt x="1006" y="108887"/>
                </a:cubicBezTo>
                <a:cubicBezTo>
                  <a:pt x="2179" y="106720"/>
                  <a:pt x="7261" y="110948"/>
                  <a:pt x="8682" y="108461"/>
                </a:cubicBezTo>
                <a:cubicBezTo>
                  <a:pt x="10103" y="105974"/>
                  <a:pt x="8148" y="97339"/>
                  <a:pt x="9534" y="93963"/>
                </a:cubicBezTo>
                <a:cubicBezTo>
                  <a:pt x="10920" y="90587"/>
                  <a:pt x="15788" y="97623"/>
                  <a:pt x="16996" y="88206"/>
                </a:cubicBezTo>
                <a:cubicBezTo>
                  <a:pt x="18204" y="78790"/>
                  <a:pt x="19235" y="46987"/>
                  <a:pt x="16783" y="37464"/>
                </a:cubicBezTo>
                <a:cubicBezTo>
                  <a:pt x="14331" y="27941"/>
                  <a:pt x="4737" y="34479"/>
                  <a:pt x="2285" y="31068"/>
                </a:cubicBezTo>
                <a:cubicBezTo>
                  <a:pt x="-167" y="27657"/>
                  <a:pt x="1006" y="19627"/>
                  <a:pt x="2072" y="16997"/>
                </a:cubicBezTo>
                <a:cubicBezTo>
                  <a:pt x="3138" y="14368"/>
                  <a:pt x="7474" y="17778"/>
                  <a:pt x="8682" y="15291"/>
                </a:cubicBezTo>
                <a:cubicBezTo>
                  <a:pt x="9890" y="12804"/>
                  <a:pt x="7829" y="4063"/>
                  <a:pt x="9321" y="2073"/>
                </a:cubicBezTo>
                <a:cubicBezTo>
                  <a:pt x="10813" y="83"/>
                  <a:pt x="16091" y="1154"/>
                  <a:pt x="17636" y="3352"/>
                </a:cubicBezTo>
                <a:cubicBezTo>
                  <a:pt x="19182" y="5550"/>
                  <a:pt x="17457" y="12632"/>
                  <a:pt x="18594" y="15261"/>
                </a:cubicBezTo>
                <a:cubicBezTo>
                  <a:pt x="19731" y="17891"/>
                  <a:pt x="22770" y="13977"/>
                  <a:pt x="24458" y="19129"/>
                </a:cubicBezTo>
                <a:cubicBezTo>
                  <a:pt x="26146" y="24281"/>
                  <a:pt x="23462" y="41520"/>
                  <a:pt x="28721" y="46175"/>
                </a:cubicBezTo>
                <a:cubicBezTo>
                  <a:pt x="33980" y="50830"/>
                  <a:pt x="51002" y="49363"/>
                  <a:pt x="56012" y="47058"/>
                </a:cubicBezTo>
                <a:cubicBezTo>
                  <a:pt x="61023" y="44753"/>
                  <a:pt x="57149" y="34905"/>
                  <a:pt x="58784" y="32347"/>
                </a:cubicBezTo>
                <a:cubicBezTo>
                  <a:pt x="60419" y="29789"/>
                  <a:pt x="64470" y="34195"/>
                  <a:pt x="65820" y="31708"/>
                </a:cubicBezTo>
                <a:cubicBezTo>
                  <a:pt x="67170" y="29221"/>
                  <a:pt x="67810" y="19982"/>
                  <a:pt x="66886" y="17423"/>
                </a:cubicBezTo>
                <a:cubicBezTo>
                  <a:pt x="65962" y="14865"/>
                  <a:pt x="61440" y="18894"/>
                  <a:pt x="60276" y="16357"/>
                </a:cubicBezTo>
                <a:cubicBezTo>
                  <a:pt x="59112" y="13820"/>
                  <a:pt x="57486" y="3908"/>
                  <a:pt x="59902" y="2202"/>
                </a:cubicBezTo>
                <a:cubicBezTo>
                  <a:pt x="62318" y="497"/>
                  <a:pt x="72544" y="-3271"/>
                  <a:pt x="74774" y="6124"/>
                </a:cubicBezTo>
                <a:cubicBezTo>
                  <a:pt x="77004" y="15519"/>
                  <a:pt x="75627" y="49297"/>
                  <a:pt x="73282" y="58571"/>
                </a:cubicBezTo>
                <a:cubicBezTo>
                  <a:pt x="70937" y="67845"/>
                  <a:pt x="63297" y="58678"/>
                  <a:pt x="60703" y="61769"/>
                </a:cubicBezTo>
                <a:cubicBezTo>
                  <a:pt x="58109" y="64861"/>
                  <a:pt x="59282" y="74633"/>
                  <a:pt x="57718" y="77120"/>
                </a:cubicBezTo>
                <a:cubicBezTo>
                  <a:pt x="56155" y="79607"/>
                  <a:pt x="52672" y="78861"/>
                  <a:pt x="51322" y="76693"/>
                </a:cubicBezTo>
                <a:cubicBezTo>
                  <a:pt x="49972" y="74526"/>
                  <a:pt x="53809" y="66354"/>
                  <a:pt x="49616" y="64115"/>
                </a:cubicBezTo>
                <a:cubicBezTo>
                  <a:pt x="45423" y="61877"/>
                  <a:pt x="30215" y="61272"/>
                  <a:pt x="26164" y="63262"/>
                </a:cubicBezTo>
                <a:cubicBezTo>
                  <a:pt x="22113" y="65252"/>
                  <a:pt x="25453" y="73922"/>
                  <a:pt x="25311" y="76054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/>
          <p:nvPr/>
        </p:nvSpPr>
        <p:spPr>
          <a:xfrm>
            <a:off x="7015625" y="3404550"/>
            <a:ext cx="130200" cy="189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231175" y="1094175"/>
            <a:ext cx="58371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Maze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Depth-First algorithm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End point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Flood from start by keeping track of the flood depth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Cell with max depth is the end cell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31175" y="2439800"/>
            <a:ext cx="648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Door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Solve using depth-first search, save the path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Find the middle of the path, put door</a:t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231175" y="4108325"/>
            <a:ext cx="5594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Score objects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Random position in maze, repeat while not great position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Lightning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5686200" cy="24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Ambient</a:t>
            </a:r>
            <a:r>
              <a:rPr lang="en"/>
              <a:t>, </a:t>
            </a:r>
            <a:r>
              <a:rPr lang="en"/>
              <a:t>Diffuse</a:t>
            </a:r>
            <a:r>
              <a:rPr lang="en"/>
              <a:t> and Specular lightning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Phong Shading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Attenuation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Multiply </a:t>
            </a:r>
            <a:r>
              <a:rPr lang="en"/>
              <a:t>light intensity with value that decreases with the distance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Spotlight effect for moving light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angle between camera orientation and pixel to camera. Above 25°, attenuate</a:t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600" y="2571750"/>
            <a:ext cx="2130225" cy="21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600" y="280650"/>
            <a:ext cx="2130225" cy="21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11400" y="3410575"/>
            <a:ext cx="56868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Normal mapping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Texture file contains normal vector values for each pixel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Use this instead of interpolated normal vector value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24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long time to start with OpenGL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add elements afterwards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Libraries are really useful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drawing optimization easily implemented, more precise one takes more time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Important to think about source code organization from the beginning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find good models / texture pairs compatible with loadtga/loadmodel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11700" y="3775425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Very fun project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Textures :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www.textures.com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: </a:t>
            </a:r>
            <a:r>
              <a:rPr lang="en" u="sng">
                <a:solidFill>
                  <a:schemeClr val="hlink"/>
                </a:solidFill>
                <a:hlinkClick r:id="rId4"/>
              </a:rPr>
              <a:t>www.turbosquid.com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www.cgtrader.com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www.free3d.com</a:t>
            </a:r>
            <a:r>
              <a:rPr lang="en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Sounds : </a:t>
            </a:r>
            <a:r>
              <a:rPr lang="en" u="sng">
                <a:solidFill>
                  <a:schemeClr val="hlink"/>
                </a:solidFill>
                <a:hlinkClick r:id="rId7"/>
              </a:rPr>
              <a:t>www.freesound.org</a:t>
            </a:r>
            <a:r>
              <a:rPr lang="en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: </a:t>
            </a:r>
            <a:r>
              <a:rPr lang="en" u="sng">
                <a:solidFill>
                  <a:schemeClr val="hlink"/>
                </a:solidFill>
                <a:hlinkClick r:id="rId8"/>
              </a:rPr>
              <a:t>www.</a:t>
            </a:r>
            <a:r>
              <a:rPr lang="en" sz="165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github.com/joewing/maze</a:t>
            </a:r>
            <a:r>
              <a:rPr lang="en" sz="16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(maze generator), </a:t>
            </a:r>
            <a:r>
              <a:rPr lang="en" sz="165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10"/>
              </a:rPr>
              <a:t>www.en.wikipedia.org/wiki/Bresenham%27s_line_algorithm</a:t>
            </a:r>
            <a:r>
              <a:rPr lang="en" sz="1650">
                <a:solidFill>
                  <a:srgbClr val="C678DD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(line drawing for frustum culling)</a:t>
            </a:r>
            <a:endParaRPr sz="1650">
              <a:latin typeface="Verdana"/>
              <a:ea typeface="Verdana"/>
              <a:cs typeface="Verdana"/>
              <a:sym typeface="Verdana"/>
            </a:endParaRPr>
          </a:p>
          <a:p>
            <a:pPr indent="-333375" lvl="0" marL="457200" rtl="0">
              <a:spcBef>
                <a:spcPts val="0"/>
              </a:spcBef>
              <a:spcAft>
                <a:spcPts val="0"/>
              </a:spcAft>
              <a:buSzPts val="1650"/>
              <a:buFont typeface="Verdana"/>
              <a:buChar char="●"/>
            </a:pP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Libraries</a:t>
            </a: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 :</a:t>
            </a:r>
            <a:r>
              <a:rPr lang="en" sz="16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65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11"/>
              </a:rPr>
              <a:t>http://computer-graphics.se/TSBK07/</a:t>
            </a:r>
            <a:r>
              <a:rPr lang="en" sz="1650">
                <a:solidFill>
                  <a:srgbClr val="C678DD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(CallMeAL, simplefont)</a:t>
            </a:r>
            <a:endParaRPr sz="1650">
              <a:latin typeface="Verdana"/>
              <a:ea typeface="Verdana"/>
              <a:cs typeface="Verdana"/>
              <a:sym typeface="Verdana"/>
            </a:endParaRPr>
          </a:p>
          <a:p>
            <a:pPr indent="-333375" lvl="0" marL="457200" rtl="0">
              <a:spcBef>
                <a:spcPts val="0"/>
              </a:spcBef>
              <a:spcAft>
                <a:spcPts val="0"/>
              </a:spcAft>
              <a:buSzPts val="1650"/>
              <a:buFont typeface="Verdana"/>
              <a:buChar char="●"/>
            </a:pPr>
            <a:r>
              <a:rPr lang="en" sz="1650">
                <a:latin typeface="Verdana"/>
                <a:ea typeface="Verdana"/>
                <a:cs typeface="Verdana"/>
                <a:sym typeface="Verdana"/>
              </a:rPr>
              <a:t>Polygons Feel No Pain, Ignemar Ragnemalm</a:t>
            </a:r>
            <a:endParaRPr sz="16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6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Questions ?</a:t>
            </a:r>
            <a:endParaRPr sz="2400"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311700" y="18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272225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Plan</a:t>
            </a:r>
            <a:endParaRPr/>
          </a:p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What is it ?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What was implemented ?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Gameplay Demo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Technicals details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Sources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Questions</a:t>
            </a:r>
            <a:endParaRPr/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?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person 3D Maze game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to find the Holy Grail and bring it back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path to the Holy Grail is blocked by multiple doors, you have to find a way to open them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improve your score by finding the hidden chests.</a:t>
            </a:r>
            <a:endParaRPr/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200" y="445025"/>
            <a:ext cx="3893099" cy="202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200" y="2623424"/>
            <a:ext cx="3893099" cy="201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implemented ?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Skybox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Textured objects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Collision with walls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</a:t>
            </a:r>
            <a:r>
              <a:rPr lang="en"/>
              <a:t> to interact with some objects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Lightning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Score objects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 maze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Multi-level management with maze generator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 graphics for the goal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interface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Sound effects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Drawing optimisation</a:t>
            </a:r>
            <a:endParaRPr/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450" y="2518125"/>
            <a:ext cx="3823849" cy="21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450" y="395326"/>
            <a:ext cx="3823849" cy="197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Demo</a:t>
            </a:r>
            <a:endParaRPr/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some </a:t>
            </a:r>
            <a:r>
              <a:rPr lang="en"/>
              <a:t>interesting</a:t>
            </a:r>
            <a:r>
              <a:rPr lang="en"/>
              <a:t> implementation details</a:t>
            </a:r>
            <a:endParaRPr/>
          </a:p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Collisions detection 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Particles system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Drawing optimisation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Lightning </a:t>
            </a:r>
            <a:endParaRPr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Level generation</a:t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detection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Happens during the camera update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side of a cell, if there is a wall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distance to the wall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smaller than threshold, restore the </a:t>
            </a:r>
            <a:r>
              <a:rPr lang="en"/>
              <a:t>previous</a:t>
            </a:r>
            <a:r>
              <a:rPr lang="en"/>
              <a:t> value of the coordinate too close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corner of a cell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to distance to 2 walls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smaller than threshold, find the correct </a:t>
            </a:r>
            <a:r>
              <a:rPr lang="en"/>
              <a:t>coordinate</a:t>
            </a:r>
            <a:r>
              <a:rPr lang="en"/>
              <a:t> to restore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algorithm applied to the Holy Grail</a:t>
            </a:r>
            <a:endParaRPr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Particles system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559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1000 particles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one has o</a:t>
            </a:r>
            <a:r>
              <a:rPr lang="en"/>
              <a:t>riginal position, speed and angle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Appear under the ground</a:t>
            </a:r>
            <a:r>
              <a:rPr lang="en"/>
              <a:t>, each at a different depth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u</a:t>
            </a:r>
            <a:r>
              <a:rPr lang="en"/>
              <a:t>nder the ground, </a:t>
            </a:r>
            <a:r>
              <a:rPr lang="en"/>
              <a:t>simply </a:t>
            </a:r>
            <a:r>
              <a:rPr lang="en"/>
              <a:t>move up without gravity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a</a:t>
            </a:r>
            <a:r>
              <a:rPr lang="en"/>
              <a:t>bove the ground : 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Decrease vertical speed to simulate </a:t>
            </a:r>
            <a:r>
              <a:rPr lang="en"/>
              <a:t>gravity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 speed to each particle’s position + random noise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close to the ground, decrease vertical speed 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under the ground again, reset</a:t>
            </a:r>
            <a:endParaRPr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700" y="1273813"/>
            <a:ext cx="2782599" cy="2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Optimisation</a:t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025" y="445025"/>
            <a:ext cx="1976075" cy="20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25" y="2571750"/>
            <a:ext cx="1976075" cy="20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11700" y="2226625"/>
            <a:ext cx="5698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Check accessible cells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Flood inside the maze up to a max distance, stop on walls and doors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Only flood by one cell backwards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Never flood in a direction opposite to a previously taken direction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311700" y="1130925"/>
            <a:ext cx="7189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Frustum culling on a 2D grid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Find Triangle corners : move forward then at 90°</a:t>
            </a:r>
            <a:endParaRPr>
              <a:solidFill>
                <a:schemeClr val="lt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Use Bresenham’s line drawing algorithm </a:t>
            </a:r>
            <a:endParaRPr sz="1650">
              <a:solidFill>
                <a:srgbClr val="D8DEE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FIll using flood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7644925" y="3405550"/>
            <a:ext cx="50100" cy="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026675" y="1577200"/>
            <a:ext cx="50100" cy="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